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sldIdLst>
    <p:sldId id="256" r:id="rId2"/>
    <p:sldId id="322" r:id="rId3"/>
    <p:sldId id="667" r:id="rId4"/>
    <p:sldId id="664" r:id="rId5"/>
    <p:sldId id="317" r:id="rId6"/>
    <p:sldId id="320" r:id="rId7"/>
    <p:sldId id="321" r:id="rId8"/>
    <p:sldId id="315" r:id="rId9"/>
    <p:sldId id="318" r:id="rId10"/>
    <p:sldId id="277" r:id="rId11"/>
    <p:sldId id="319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3" r:id="rId2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84627" autoAdjust="0"/>
  </p:normalViewPr>
  <p:slideViewPr>
    <p:cSldViewPr snapToGrid="0" snapToObjects="1">
      <p:cViewPr varScale="1">
        <p:scale>
          <a:sx n="93" d="100"/>
          <a:sy n="93" d="100"/>
        </p:scale>
        <p:origin x="77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r&#237;dico\Downloads\Graficas%20Du_Cuarto_Trimestre%2020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%202\Graficas%20Du_Cuarto_Trimestre%202024%20(1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77671694127048"/>
          <c:y val="0.29834046811167875"/>
          <c:w val="0.61078256828171584"/>
          <c:h val="0.502119969605091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009F7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I_MED_AM_DES_SOS: Índice de Medio Ambiente y Desarrollo Sostenible.</c:v>
                </c:pt>
              </c:strCache>
            </c:strRef>
          </c:cat>
          <c:val>
            <c:numRef>
              <c:f>'Propósito 1 1T22'!$C$4</c:f>
              <c:numCache>
                <c:formatCode>0.00%</c:formatCode>
                <c:ptCount val="1"/>
                <c:pt idx="0">
                  <c:v>0.21029999999999999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DC-4DD0-AA07-722AB4B6ABAB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CEBE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ADC-4DD0-AA07-722AB4B6AB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ctr">
                  <a:defRPr lang="en-US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I_MED_AM_DES_SOS: Índice de Medio Ambiente y Desarrollo Sostenible.</c:v>
                </c:pt>
              </c:strCache>
            </c:strRef>
          </c:cat>
          <c:val>
            <c:numRef>
              <c:f>'Propósito 1 1T22'!$C$5</c:f>
              <c:numCache>
                <c:formatCode>0.00%</c:formatCode>
                <c:ptCount val="1"/>
                <c:pt idx="0">
                  <c:v>0.21029999999999999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DC-4DD0-AA07-722AB4B6A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451259233663802E-2"/>
                  <c:y val="-0.12091154854808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DC-4DD0-AA07-722AB4B6A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C00000"/>
                      </a:solidFill>
                      <a:round/>
                      <a:tailEnd w="lg" len="med"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I_MED_AM_DES_SOS: Índice de Medio Ambiente y Desarrollo Sostenible.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ADC-4DD0-AA07-722AB4B6A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0.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0.1"/>
      </c:valAx>
      <c:valAx>
        <c:axId val="-8829212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/>
      </a:pPr>
      <a:endParaRPr lang="es-MX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PRIMER TRIMESTRE 2025</a:t>
            </a:r>
          </a:p>
          <a:p>
            <a:pPr>
              <a:defRPr/>
            </a:pPr>
            <a:endParaRPr lang="es-MX"/>
          </a:p>
        </c:rich>
      </c:tx>
      <c:layout>
        <c:manualLayout>
          <c:xMode val="edge"/>
          <c:yMode val="edge"/>
          <c:x val="0.18605192241141139"/>
          <c:y val="3.5313029121016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'Normatividad de Obras Arqui (A)'!$B$4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 (A)'!$C$3</c:f>
              <c:strCache>
                <c:ptCount val="1"/>
                <c:pt idx="0">
                  <c:v>Recepción de solicitudes de licencias de construcción</c:v>
                </c:pt>
              </c:strCache>
            </c:strRef>
          </c:cat>
          <c:val>
            <c:numRef>
              <c:f>'Normatividad de Obras Arqui (A)'!$C$4</c:f>
              <c:numCache>
                <c:formatCode>General</c:formatCode>
                <c:ptCount val="1"/>
                <c:pt idx="0">
                  <c:v>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F3-40E9-91A5-BD9CA4841226}"/>
            </c:ext>
          </c:extLst>
        </c:ser>
        <c:ser>
          <c:idx val="1"/>
          <c:order val="1"/>
          <c:tx>
            <c:strRef>
              <c:f>'Normatividad de Obras Arqui (A)'!$B$5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 (A)'!$C$3</c:f>
              <c:strCache>
                <c:ptCount val="1"/>
                <c:pt idx="0">
                  <c:v>Recepción de solicitudes de licencias de construcción</c:v>
                </c:pt>
              </c:strCache>
            </c:strRef>
          </c:cat>
          <c:val>
            <c:numRef>
              <c:f>'Normatividad de Obras Arqui (A)'!$C$5</c:f>
              <c:numCache>
                <c:formatCode>General</c:formatCode>
                <c:ptCount val="1"/>
                <c:pt idx="0">
                  <c:v>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F3-40E9-91A5-BD9CA48412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987234093524299E-2"/>
                  <c:y val="-3.05555639095483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F3-40E9-91A5-BD9CA48412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 (A)'!$C$3</c:f>
              <c:strCache>
                <c:ptCount val="1"/>
                <c:pt idx="0">
                  <c:v>Recepción de solicitudes de licencias de construcción</c:v>
                </c:pt>
              </c:strCache>
            </c:strRef>
          </c:cat>
          <c:val>
            <c:numRef>
              <c:f>'Normatividad de Obras Arqui (A)'!$C$6</c:f>
              <c:numCache>
                <c:formatCode>0.00%</c:formatCode>
                <c:ptCount val="1"/>
                <c:pt idx="0">
                  <c:v>1.0047999999999999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2F3-40E9-91A5-BD9CA4841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COMPONENTE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PRIMER</a:t>
            </a:r>
            <a:r>
              <a:rPr lang="es-MX" baseline="0"/>
              <a:t> </a:t>
            </a:r>
            <a:r>
              <a:rPr lang="es-MX"/>
              <a:t>TRIMESTRE 2025</a:t>
            </a:r>
          </a:p>
          <a:p>
            <a:pPr>
              <a:defRPr/>
            </a:pPr>
            <a:endParaRPr lang="es-MX"/>
          </a:p>
        </c:rich>
      </c:tx>
      <c:layout>
        <c:manualLayout>
          <c:xMode val="edge"/>
          <c:yMode val="edge"/>
          <c:x val="0.12311684977268743"/>
          <c:y val="4.29519330159282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'Coordinación de Inspección y Vi'!$B$4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'Coordinación de Inspección y Vi'!$C$3</c:f>
              <c:strCache>
                <c:ptCount val="1"/>
                <c:pt idx="0">
                  <c:v>Verificación de anuncios y obras arquitectónicas, apegados a la reglamentación vigente en el estado y municipio.</c:v>
                </c:pt>
              </c:strCache>
            </c:strRef>
          </c:cat>
          <c:val>
            <c:numRef>
              <c:f>'Coordinación de Inspección y Vi'!$C$4</c:f>
              <c:numCache>
                <c:formatCode>General</c:formatCode>
                <c:ptCount val="1"/>
                <c:pt idx="0">
                  <c:v>1050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DA-4CAC-A6EF-D91530FE6AE1}"/>
            </c:ext>
          </c:extLst>
        </c:ser>
        <c:ser>
          <c:idx val="1"/>
          <c:order val="1"/>
          <c:tx>
            <c:strRef>
              <c:f>'Coordinación de Inspección y Vi'!$B$5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'Coordinación de Inspección y Vi'!$C$3</c:f>
              <c:strCache>
                <c:ptCount val="1"/>
                <c:pt idx="0">
                  <c:v>Verificación de anuncios y obras arquitectónicas, apegados a la reglamentación vigente en el estado y municipio.</c:v>
                </c:pt>
              </c:strCache>
            </c:strRef>
          </c:cat>
          <c:val>
            <c:numRef>
              <c:f>'Coordinación de Inspección y Vi'!$C$5</c:f>
              <c:numCache>
                <c:formatCode>General</c:formatCode>
                <c:ptCount val="1"/>
                <c:pt idx="0">
                  <c:v>1055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DA-4CAC-A6EF-D91530FE6A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6456218213804263E-2"/>
                  <c:y val="-1.9097233186841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DA-4CAC-A6EF-D91530FE6A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'Coordinación de Inspección y Vi'!$C$3</c:f>
              <c:strCache>
                <c:ptCount val="1"/>
                <c:pt idx="0">
                  <c:v>Verificación de anuncios y obras arquitectónicas, apegados a la reglamentación vigente en el estado y municipio.</c:v>
                </c:pt>
              </c:strCache>
            </c:strRef>
          </c:cat>
          <c:val>
            <c:numRef>
              <c:f>'Coordinación de Inspección y Vi'!$C$6</c:f>
              <c:numCache>
                <c:formatCode>0.00%</c:formatCode>
                <c:ptCount val="1"/>
                <c:pt idx="0">
                  <c:v>1.0047619047619047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ADA-4CAC-A6EF-D91530FE6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PRÓPOSITO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PRIMER</a:t>
            </a:r>
            <a:r>
              <a:rPr lang="es-MX" baseline="0"/>
              <a:t> TRIMESTRE </a:t>
            </a:r>
            <a:r>
              <a:rPr lang="es-MX"/>
              <a:t>2025</a:t>
            </a:r>
          </a:p>
          <a:p>
            <a:pPr>
              <a:defRPr/>
            </a:pPr>
            <a:endParaRPr lang="es-MX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SECRETARIA!$B$4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6E-4369-B274-D75E7D2E2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SECRETARIA!$C$3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SECRETARIA!$C$4</c:f>
              <c:numCache>
                <c:formatCode>#,##0</c:formatCode>
                <c:ptCount val="1"/>
                <c:pt idx="0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6E-4369-B274-D75E7D2E299A}"/>
            </c:ext>
          </c:extLst>
        </c:ser>
        <c:ser>
          <c:idx val="1"/>
          <c:order val="1"/>
          <c:tx>
            <c:strRef>
              <c:f>SECRETARIA!$B$5</c:f>
              <c:strCache>
                <c:ptCount val="1"/>
                <c:pt idx="0">
                  <c:v>Meta Alcanzada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6E-4369-B274-D75E7D2E2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SECRETARIA!$C$3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SECRETARIA!$C$5</c:f>
              <c:numCache>
                <c:formatCode>#,##0</c:formatCode>
                <c:ptCount val="1"/>
                <c:pt idx="0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6E-4369-B274-D75E7D2E299A}"/>
            </c:ext>
          </c:extLst>
        </c:ser>
        <c:ser>
          <c:idx val="2"/>
          <c:order val="2"/>
          <c:tx>
            <c:v>Porcentaje de avance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6E-4369-B274-D75E7D2E2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SECRETARIA!$C$3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SECRETARIA!$C$6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76E-4369-B274-D75E7D2E29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882931536"/>
        <c:axId val="-882929904"/>
      </c:bar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COMPONENTE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>
                <a:effectLst/>
              </a:rPr>
              <a:t>PRIMER TRIMESTRE 2025</a:t>
            </a:r>
            <a:endParaRPr lang="es-MX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/>
          </a:p>
        </c:rich>
      </c:tx>
      <c:layout>
        <c:manualLayout>
          <c:xMode val="edge"/>
          <c:yMode val="edge"/>
          <c:x val="0.15231998379296238"/>
          <c:y val="3.5065339085628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'Desarrollo Urbano'!$B$4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Urbano'!$C$3</c:f>
              <c:strCache>
                <c:ptCount val="1"/>
                <c:pt idx="0">
                  <c:v>Solicitudes Ciudadanas en materia de Desarrollo Urbano vinculadas con programas de Ordenamiento Territorial atendidas.</c:v>
                </c:pt>
              </c:strCache>
            </c:strRef>
          </c:cat>
          <c:val>
            <c:numRef>
              <c:f>'Desarrollo Urbano'!$C$4</c:f>
              <c:numCache>
                <c:formatCode>General</c:formatCode>
                <c:ptCount val="1"/>
                <c:pt idx="0">
                  <c:v>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A0-49CE-82F5-1DE13B2478BD}"/>
            </c:ext>
          </c:extLst>
        </c:ser>
        <c:ser>
          <c:idx val="1"/>
          <c:order val="1"/>
          <c:tx>
            <c:strRef>
              <c:f>'Desarrollo Urbano'!$B$5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Urbano'!$C$3</c:f>
              <c:strCache>
                <c:ptCount val="1"/>
                <c:pt idx="0">
                  <c:v>Solicitudes Ciudadanas en materia de Desarrollo Urbano vinculadas con programas de Ordenamiento Territorial atendidas.</c:v>
                </c:pt>
              </c:strCache>
            </c:strRef>
          </c:cat>
          <c:val>
            <c:numRef>
              <c:f>'Desarrollo Urbano'!$C$5</c:f>
              <c:numCache>
                <c:formatCode>General</c:formatCode>
                <c:ptCount val="1"/>
                <c:pt idx="0">
                  <c:v>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A0-49CE-82F5-1DE13B2478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8970818176284519E-2"/>
                  <c:y val="-3.528343258582151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A0-49CE-82F5-1DE13B2478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Urbano'!$C$3</c:f>
              <c:strCache>
                <c:ptCount val="1"/>
                <c:pt idx="0">
                  <c:v>Solicitudes Ciudadanas en materia de Desarrollo Urbano vinculadas con programas de Ordenamiento Territorial atendidas.</c:v>
                </c:pt>
              </c:strCache>
            </c:strRef>
          </c:cat>
          <c:val>
            <c:numRef>
              <c:f>'Desarrollo Urbano'!$C$6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1A0-49CE-82F5-1DE13B247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>
                <a:effectLst/>
              </a:rPr>
              <a:t>PRIMER TRIMESTRE 2025</a:t>
            </a:r>
            <a:endParaRPr lang="es-MX" sz="180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/>
          </a:p>
        </c:rich>
      </c:tx>
      <c:layout>
        <c:manualLayout>
          <c:xMode val="edge"/>
          <c:yMode val="edge"/>
          <c:x val="0.16885512017659005"/>
          <c:y val="2.7496529969206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'Desarrollo Urbano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 (2)'!$C$3</c:f>
              <c:strCache>
                <c:ptCount val="1"/>
                <c:pt idx="0">
                  <c:v>Verificación de las actividades de las direcciones de área.</c:v>
                </c:pt>
              </c:strCache>
            </c:strRef>
          </c:cat>
          <c:val>
            <c:numRef>
              <c:f>'Desarrollo Urbano (2)'!$C$4</c:f>
              <c:numCache>
                <c:formatCode>General</c:formatCode>
                <c:ptCount val="1"/>
                <c:pt idx="0">
                  <c:v>9600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CE-4FE8-8779-E37A6EC74E30}"/>
            </c:ext>
          </c:extLst>
        </c:ser>
        <c:ser>
          <c:idx val="1"/>
          <c:order val="1"/>
          <c:tx>
            <c:strRef>
              <c:f>'Desarrollo Urbano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 (2)'!$C$3</c:f>
              <c:strCache>
                <c:ptCount val="1"/>
                <c:pt idx="0">
                  <c:v>Verificación de las actividades de las direcciones de área.</c:v>
                </c:pt>
              </c:strCache>
            </c:strRef>
          </c:cat>
          <c:val>
            <c:numRef>
              <c:f>'Desarrollo Urbano (2)'!$C$5</c:f>
              <c:numCache>
                <c:formatCode>General</c:formatCode>
                <c:ptCount val="1"/>
                <c:pt idx="0">
                  <c:v>9699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CE-4FE8-8779-E37A6EC74E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3066273087021489E-2"/>
                  <c:y val="1.518195468706455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CE-4FE8-8779-E37A6EC74E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'Desarrollo Urbano (2)'!$C$3</c:f>
              <c:strCache>
                <c:ptCount val="1"/>
                <c:pt idx="0">
                  <c:v>Verificación de las actividades de las direcciones de área.</c:v>
                </c:pt>
              </c:strCache>
            </c:strRef>
          </c:cat>
          <c:val>
            <c:numRef>
              <c:f>'Desarrollo Urbano (2)'!$C$6</c:f>
              <c:numCache>
                <c:formatCode>0.00%</c:formatCode>
                <c:ptCount val="1"/>
                <c:pt idx="0">
                  <c:v>1.0103124999999999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6CE-4FE8-8779-E37A6EC74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COMPONENTE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CUARTO TRIMESTRE 2024</a:t>
            </a:r>
          </a:p>
          <a:p>
            <a:pPr>
              <a:defRPr/>
            </a:pPr>
            <a:endParaRPr lang="es-MX"/>
          </a:p>
        </c:rich>
      </c:tx>
      <c:layout>
        <c:manualLayout>
          <c:xMode val="edge"/>
          <c:yMode val="edge"/>
          <c:x val="0.1446125270714034"/>
          <c:y val="3.1493583632322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Du_Cuarto_Trimestre 2024.xlsx]Imagen Urbana y Vialidad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Du_Cuarto_Trimestre 2024.xlsx]Imagen Urbana y Vialidad (2)'!$C$3</c:f>
              <c:strCache>
                <c:ptCount val="1"/>
                <c:pt idx="0">
                  <c:v>Permisos de Uso de Suelo Autorizados</c:v>
                </c:pt>
              </c:strCache>
            </c:strRef>
          </c:cat>
          <c:val>
            <c:numRef>
              <c:f>'[Graficas Du_Cuarto_Trimestre 2024.xlsx]Imagen Urbana y Vialidad (2)'!$C$4</c:f>
              <c:numCache>
                <c:formatCode>General</c:formatCode>
                <c:ptCount val="1"/>
                <c:pt idx="0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71-43A7-B54D-976523CB665D}"/>
            </c:ext>
          </c:extLst>
        </c:ser>
        <c:ser>
          <c:idx val="1"/>
          <c:order val="1"/>
          <c:tx>
            <c:strRef>
              <c:f>'[Graficas Du_Cuarto_Trimestre 2024.xlsx]Imagen Urbana y Vialidad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dLbl>
              <c:idx val="0"/>
              <c:layout>
                <c:manualLayout>
                  <c:x val="1.6535136383627664E-3"/>
                  <c:y val="-2.291667293216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71-43A7-B54D-976523CB66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Du_Cuarto_Trimestre 2024.xlsx]Imagen Urbana y Vialidad (2)'!$C$3</c:f>
              <c:strCache>
                <c:ptCount val="1"/>
                <c:pt idx="0">
                  <c:v>Permisos de Uso de Suelo Autorizados</c:v>
                </c:pt>
              </c:strCache>
            </c:strRef>
          </c:cat>
          <c:val>
            <c:numRef>
              <c:f>'[Graficas Du_Cuarto_Trimestre 2024.xlsx]Imagen Urbana y Vialidad (2)'!$C$5</c:f>
              <c:numCache>
                <c:formatCode>General</c:formatCode>
                <c:ptCount val="1"/>
                <c:pt idx="0">
                  <c:v>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71-43A7-B54D-976523CB66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92108183017659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71-43A7-B54D-976523CB66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Du_Cuarto_Trimestre 2024.xlsx]Imagen Urbana y Vialidad (2)'!$C$3</c:f>
              <c:strCache>
                <c:ptCount val="1"/>
                <c:pt idx="0">
                  <c:v>Permisos de Uso de Suelo Autorizados</c:v>
                </c:pt>
              </c:strCache>
            </c:strRef>
          </c:cat>
          <c:val>
            <c:numRef>
              <c:f>'[Graficas Du_Cuarto_Trimestre 2024.xlsx]Imagen Urbana y Vialidad (2)'!$C$6</c:f>
              <c:numCache>
                <c:formatCode>0.00%</c:formatCode>
                <c:ptCount val="1"/>
                <c:pt idx="0">
                  <c:v>0.96181818181818179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471-43A7-B54D-976523CB66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52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CUARTO TRIMESTRE 2024</a:t>
            </a:r>
          </a:p>
          <a:p>
            <a:pPr>
              <a:defRPr/>
            </a:pPr>
            <a:endParaRPr lang="es-MX"/>
          </a:p>
        </c:rich>
      </c:tx>
      <c:layout>
        <c:manualLayout>
          <c:xMode val="edge"/>
          <c:yMode val="edge"/>
          <c:x val="0.21017447303041137"/>
          <c:y val="3.55233520179672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'Imagen Urbana y Vialidad'!$B$4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'Imagen Urbana y Vialidad'!$C$3:$D$3</c:f>
              <c:strCache>
                <c:ptCount val="2"/>
                <c:pt idx="0">
                  <c:v>Recepción de Solicitudes de Constancias de Uso de Suelo para Operación </c:v>
                </c:pt>
                <c:pt idx="1">
                  <c:v>Recepción de Solicitudes de Permisos para Publicidad y Anuncios.</c:v>
                </c:pt>
              </c:strCache>
            </c:strRef>
          </c:cat>
          <c:val>
            <c:numRef>
              <c:f>'Imagen Urbana y Vialidad'!$C$4:$D$4</c:f>
              <c:numCache>
                <c:formatCode>General</c:formatCode>
                <c:ptCount val="2"/>
                <c:pt idx="0">
                  <c:v>3000</c:v>
                </c:pt>
                <c:pt idx="1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9F-49B2-96E8-C68969000DBB}"/>
            </c:ext>
          </c:extLst>
        </c:ser>
        <c:ser>
          <c:idx val="1"/>
          <c:order val="1"/>
          <c:tx>
            <c:strRef>
              <c:f>'Imagen Urbana y Vialidad'!$B$5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'Imagen Urbana y Vialidad'!$C$3:$D$3</c:f>
              <c:strCache>
                <c:ptCount val="2"/>
                <c:pt idx="0">
                  <c:v>Recepción de Solicitudes de Constancias de Uso de Suelo para Operación </c:v>
                </c:pt>
                <c:pt idx="1">
                  <c:v>Recepción de Solicitudes de Permisos para Publicidad y Anuncios.</c:v>
                </c:pt>
              </c:strCache>
            </c:strRef>
          </c:cat>
          <c:val>
            <c:numRef>
              <c:f>'Imagen Urbana y Vialidad'!$C$5:$D$5</c:f>
              <c:numCache>
                <c:formatCode>General</c:formatCode>
                <c:ptCount val="2"/>
                <c:pt idx="0">
                  <c:v>3300</c:v>
                </c:pt>
                <c:pt idx="1">
                  <c:v>1250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9F-49B2-96E8-C68969000D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1258987888207895E-2"/>
                  <c:y val="-8.7041181783480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2287041114160908E-2"/>
                      <c:h val="5.292506250974036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A9F-49B2-96E8-C68969000DBB}"/>
                </c:ext>
              </c:extLst>
            </c:dLbl>
            <c:dLbl>
              <c:idx val="1"/>
              <c:layout>
                <c:manualLayout>
                  <c:x val="9.2596763748314909E-2"/>
                  <c:y val="-3.4059651173150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A9F-49B2-96E8-C68969000D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'Imagen Urbana y Vialidad'!$C$3:$D$3</c:f>
              <c:strCache>
                <c:ptCount val="2"/>
                <c:pt idx="0">
                  <c:v>Recepción de Solicitudes de Constancias de Uso de Suelo para Operación </c:v>
                </c:pt>
                <c:pt idx="1">
                  <c:v>Recepción de Solicitudes de Permisos para Publicidad y Anuncios.</c:v>
                </c:pt>
              </c:strCache>
            </c:strRef>
          </c:cat>
          <c:val>
            <c:numRef>
              <c:f>'Imagen Urbana y Vialidad'!$C$6:$D$6</c:f>
              <c:numCache>
                <c:formatCode>0.00%</c:formatCode>
                <c:ptCount val="2"/>
                <c:pt idx="0">
                  <c:v>1.1000000000000001</c:v>
                </c:pt>
                <c:pt idx="1">
                  <c:v>1.0416666666666667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A9F-49B2-96E8-C68969000D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COMPONENTE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dirty="0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 dirty="0">
                <a:effectLst/>
              </a:rPr>
              <a:t>PRIMER TRIMESTRE 2025</a:t>
            </a:r>
            <a:endParaRPr lang="es-MX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 dirty="0"/>
          </a:p>
        </c:rich>
      </c:tx>
      <c:layout>
        <c:manualLayout>
          <c:xMode val="edge"/>
          <c:yMode val="edge"/>
          <c:x val="0.13634495887958958"/>
          <c:y val="1.99278086036598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'Planeación Urbana'!$B$4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Urbana'!$C$3</c:f>
              <c:strCache>
                <c:ptCount val="1"/>
                <c:pt idx="0">
                  <c:v>Constancias de uso de suelo apegadas a la reglamentación vigente en el estado y Municipio, autorizadas.</c:v>
                </c:pt>
              </c:strCache>
            </c:strRef>
          </c:cat>
          <c:val>
            <c:numRef>
              <c:f>'Planeación Urbana'!$C$4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B0-466B-9FEE-1E8FC1B683DE}"/>
            </c:ext>
          </c:extLst>
        </c:ser>
        <c:ser>
          <c:idx val="1"/>
          <c:order val="1"/>
          <c:tx>
            <c:strRef>
              <c:f>'Planeación Urbana'!$B$5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7B0-466B-9FEE-1E8FC1B683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Urbana'!$C$3</c:f>
              <c:strCache>
                <c:ptCount val="1"/>
                <c:pt idx="0">
                  <c:v>Constancias de uso de suelo apegadas a la reglamentación vigente en el estado y Municipio, autorizadas.</c:v>
                </c:pt>
              </c:strCache>
            </c:strRef>
          </c:cat>
          <c:val>
            <c:numRef>
              <c:f>'Planeación Urbana'!$C$5</c:f>
              <c:numCache>
                <c:formatCode>General</c:formatCode>
                <c:ptCount val="1"/>
                <c:pt idx="0">
                  <c:v>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B0-466B-9FEE-1E8FC1B683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771514100305002E-2"/>
                  <c:y val="-1.5277781954774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B0-466B-9FEE-1E8FC1B683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Urbana'!$C$3</c:f>
              <c:strCache>
                <c:ptCount val="1"/>
                <c:pt idx="0">
                  <c:v>Constancias de uso de suelo apegadas a la reglamentación vigente en el estado y Municipio, autorizadas.</c:v>
                </c:pt>
              </c:strCache>
            </c:strRef>
          </c:cat>
          <c:val>
            <c:numRef>
              <c:f>'Planeación Urbana'!$C$6</c:f>
              <c:numCache>
                <c:formatCode>0.00%</c:formatCode>
                <c:ptCount val="1"/>
                <c:pt idx="0">
                  <c:v>1.0066666666666666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7B0-466B-9FEE-1E8FC1B683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rgbClr val="44546A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/>
              <a:t>EN UNIDADES Y PORCENTAJE DE AVANCE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r>
              <a:rPr lang="es-MX" sz="1800" b="1" i="0" baseline="0">
                <a:effectLst/>
              </a:rPr>
              <a:t>PRIMER TRIMESTRE 2025</a:t>
            </a:r>
            <a:endParaRPr lang="es-MX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44546A"/>
                </a:solidFill>
              </a:defRPr>
            </a:pPr>
            <a:endParaRPr lang="es-MX"/>
          </a:p>
        </c:rich>
      </c:tx>
      <c:layout>
        <c:manualLayout>
          <c:xMode val="edge"/>
          <c:yMode val="edge"/>
          <c:x val="0.20721702718037907"/>
          <c:y val="5.51926179388653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rgbClr val="44546A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'Planeación Urbana (actividad)'!$B$4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 (actividad)'!$C$3</c:f>
              <c:strCache>
                <c:ptCount val="1"/>
                <c:pt idx="0">
                  <c:v>Revisión de solicitudes de constancias de uso de suelo.</c:v>
                </c:pt>
              </c:strCache>
            </c:strRef>
          </c:cat>
          <c:val>
            <c:numRef>
              <c:f>'Planeación Urbana (actividad)'!$C$4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25-40D9-9116-5CE366526599}"/>
            </c:ext>
          </c:extLst>
        </c:ser>
        <c:ser>
          <c:idx val="1"/>
          <c:order val="1"/>
          <c:tx>
            <c:strRef>
              <c:f>'Planeación Urbana (actividad)'!$B$5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 (actividad)'!$C$3</c:f>
              <c:strCache>
                <c:ptCount val="1"/>
                <c:pt idx="0">
                  <c:v>Revisión de solicitudes de constancias de uso de suelo.</c:v>
                </c:pt>
              </c:strCache>
            </c:strRef>
          </c:cat>
          <c:val>
            <c:numRef>
              <c:f>'Planeación Urbana (actividad)'!$C$5</c:f>
              <c:numCache>
                <c:formatCode>General</c:formatCode>
                <c:ptCount val="1"/>
                <c:pt idx="0">
                  <c:v>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25-40D9-9116-5CE3665265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1203614599701887E-2"/>
                  <c:y val="-5.44068581492129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25-40D9-9116-5CE3665265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'Planeación Urbana (actividad)'!$C$3</c:f>
              <c:strCache>
                <c:ptCount val="1"/>
                <c:pt idx="0">
                  <c:v>Revisión de solicitudes de constancias de uso de suelo.</c:v>
                </c:pt>
              </c:strCache>
            </c:strRef>
          </c:cat>
          <c:val>
            <c:numRef>
              <c:f>'Planeación Urbana (actividad)'!$C$6</c:f>
              <c:numCache>
                <c:formatCode>0.00%</c:formatCode>
                <c:ptCount val="1"/>
                <c:pt idx="0">
                  <c:v>0.99428571428571433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F25-40D9-9116-5CE366526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COMPONENTE 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r>
              <a:rPr lang="es-MX"/>
              <a:t>PRIMER TRIMESTRE 2025</a:t>
            </a:r>
          </a:p>
          <a:p>
            <a:pPr>
              <a:defRPr/>
            </a:pPr>
            <a:endParaRPr lang="es-MX"/>
          </a:p>
        </c:rich>
      </c:tx>
      <c:layout>
        <c:manualLayout>
          <c:xMode val="edge"/>
          <c:yMode val="edge"/>
          <c:x val="0.11650279521923636"/>
          <c:y val="4.6663699328439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'Normatividad de Obras Arquitect'!$B$4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Arquitect'!$C$3</c:f>
              <c:strCache>
                <c:ptCount val="1"/>
                <c:pt idx="0">
                  <c:v>Licencias de construcción autorizadas.</c:v>
                </c:pt>
              </c:strCache>
            </c:strRef>
          </c:cat>
          <c:val>
            <c:numRef>
              <c:f>'Normatividad de Obras Arquitect'!$C$4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09-4A2C-B917-85523D7F400F}"/>
            </c:ext>
          </c:extLst>
        </c:ser>
        <c:ser>
          <c:idx val="1"/>
          <c:order val="1"/>
          <c:tx>
            <c:strRef>
              <c:f>'Normatividad de Obras Arquitect'!$B$5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Arquitect'!$C$3</c:f>
              <c:strCache>
                <c:ptCount val="1"/>
                <c:pt idx="0">
                  <c:v>Licencias de construcción autorizadas.</c:v>
                </c:pt>
              </c:strCache>
            </c:strRef>
          </c:cat>
          <c:val>
            <c:numRef>
              <c:f>'Normatividad de Obras Arquitect'!$C$5</c:f>
              <c:numCache>
                <c:formatCode>General</c:formatCode>
                <c:ptCount val="1"/>
                <c:pt idx="0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09-4A2C-B917-85523D7F400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771514100305002E-2"/>
                  <c:y val="-1.5277781954774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09-4A2C-B917-85523D7F40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'Normatividad de Obras Arquitect'!$C$3</c:f>
              <c:strCache>
                <c:ptCount val="1"/>
                <c:pt idx="0">
                  <c:v>Licencias de construcción autorizadas.</c:v>
                </c:pt>
              </c:strCache>
            </c:strRef>
          </c:cat>
          <c:val>
            <c:numRef>
              <c:f>'Normatividad de Obras Arquitect'!$C$6</c:f>
              <c:numCache>
                <c:formatCode>0.00%</c:formatCode>
                <c:ptCount val="1"/>
                <c:pt idx="0">
                  <c:v>1.1000000000000001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09-4A2C-B917-85523D7F40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0.0481</cdr:x>
      <cdr:y>0.04223</cdr:y>
    </cdr:from>
    <cdr:to>
      <cdr:x>1</cdr:x>
      <cdr:y>0.28845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594FBD3-91AF-236E-6C11-0FD0CB356CC4}"/>
            </a:ext>
          </a:extLst>
        </cdr:cNvPr>
        <cdr:cNvSpPr/>
      </cdr:nvSpPr>
      <cdr:spPr>
        <a:xfrm xmlns:a="http://schemas.openxmlformats.org/drawingml/2006/main">
          <a:off x="278403" y="174707"/>
          <a:ext cx="5509810" cy="10186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METAS PLANEADAS Y ALCANZADAS DE INDICADORES ESTRATEGICOS DEL NIVEL FIN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b="1" kern="1200" dirty="0">
              <a:solidFill>
                <a:prstClr val="black"/>
              </a:solidFill>
            </a:rPr>
            <a:t>EJE 2 MEDIO AMBIENTE Y DESARROLLO SOSTENIBLE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PRIMER TRIMESTRE 2025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EBF10-EAAC-E1B4-805E-0277AA23B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BEF848-C213-91ED-4D24-D3D56FBFEC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6FEA493-CA37-F6E4-7311-CA2524B78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4892DC8-6862-E8B1-5BE3-51B7DD932A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307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6D307-3C92-68C0-7838-873FC33D5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2BA0082-2727-14CA-4768-10525E947A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6E9E3C8-A723-BE64-F5EC-1E3A915FB4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7F497E-5C91-5695-3D40-471F1136DC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9978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576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27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72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90742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440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347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7185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10448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13128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3841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90824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232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6118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7387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16/10/2025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8388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9" y="514293"/>
            <a:ext cx="5750073" cy="1725995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3432292" y="3120026"/>
            <a:ext cx="872736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2000" dirty="0">
                <a:latin typeface="Arial Black" panose="020B0604020202020204" pitchFamily="34" charset="0"/>
                <a:cs typeface="Arial Black" panose="020B0604020202020204" pitchFamily="34" charset="0"/>
              </a:rPr>
              <a:t>EJE 3 MEDIO AMBIENTE SOSTENIBLE </a:t>
            </a:r>
          </a:p>
          <a:p>
            <a:pPr algn="ctr"/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CUARTA SESIÓN ORDINARIA </a:t>
            </a:r>
          </a:p>
          <a:p>
            <a:pPr algn="ctr"/>
            <a:endParaRPr lang="es-MX" sz="22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610708" y="4540466"/>
            <a:ext cx="82908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INFORME</a:t>
            </a:r>
            <a:r>
              <a:rPr lang="es-MX" sz="2000" dirty="0"/>
              <a:t> </a:t>
            </a:r>
            <a:r>
              <a:rPr lang="es-MX" sz="2000" b="1" dirty="0"/>
              <a:t>DE AVANCES EN CUMPLIMIENTO DE METAS Y OBJETIVOS DE ACTIVIDADES 2025</a:t>
            </a:r>
          </a:p>
          <a:p>
            <a:pPr algn="ctr"/>
            <a:r>
              <a:rPr lang="es-MX" sz="2000" dirty="0"/>
              <a:t>CORRESPONDIENTE AL TRIMESTRE ENERO A MARZO 2025</a:t>
            </a:r>
          </a:p>
          <a:p>
            <a:pPr algn="ctr"/>
            <a:r>
              <a:rPr lang="es-MX" sz="2200" b="1" dirty="0"/>
              <a:t>UNIDAD RESPONSABLE: </a:t>
            </a:r>
            <a:r>
              <a:rPr lang="es-MX" sz="2200" dirty="0"/>
              <a:t>SECRETARÍA MUNICIPAL DE ECOLOGÍA Y DESARROLLO URBANO.</a:t>
            </a:r>
            <a:endParaRPr lang="es-MX" sz="24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098147" y="5848350"/>
            <a:ext cx="1253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Enero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97807" y="5570084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D7EBAE-1498-836C-C091-FFA3BCBC23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4803" y="565093"/>
            <a:ext cx="5464337" cy="153888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8FFD84D-C0CE-A314-C390-3661BC5A335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3782879" y="-137952"/>
            <a:ext cx="4622400" cy="713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General de Desarrollo Urbano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44" y="4007505"/>
            <a:ext cx="3518261" cy="263869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109" y="4015487"/>
            <a:ext cx="3946072" cy="263071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005" y="1444648"/>
            <a:ext cx="3769711" cy="251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LA DIRECCIÓN DE IMA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GEN URBANA Y VÍA PÚBLICA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1081830" y="715588"/>
            <a:ext cx="10541481" cy="1874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600" dirty="0"/>
              <a:t>LA IMAGEN URBANA ES LA IMPRESIÓN PERCEPTUAL QUE PRODUCE EL ESPACIO URBANO EN LOS USUARIOS Y QUE DEPENDE DEL PAISAJE URBANO, LA FUNCIONALIDAD, LA LEGIBILIDAD, LA IDENTIFICACIÓN DE LOS LUGARES, DE LOS ELEMENTOS SOCIOCULTURALES Y DEL ESTABLECIMIENTO DE UNA RELACIÓN ENTRE EL ESPACIO Y EL USUARIO.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LA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DIRECCIÓN DE IMAGEN URBANA Y VÍA</a:t>
            </a:r>
            <a:r>
              <a:rPr kumimoji="0" lang="es-ES" sz="1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PÚBLICA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VIGILA EL CUMPLIMIENTO DE LA NORMATIVIDAD EN MATERIA DE IMAGEN URBANA, PARA FOMENTAR UNA IMAGEN ARMÓNICA DEL MUNICIPIO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1081830" y="2001091"/>
            <a:ext cx="10541481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b="1" dirty="0">
                <a:solidFill>
                  <a:prstClr val="black"/>
                </a:solidFill>
                <a:latin typeface="Calibri" panose="020F0502020204030204"/>
              </a:rPr>
              <a:t>DICHO LO ANTERIOR 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DURANTE ESTE TRIMESTRE AUTORIZO</a:t>
            </a:r>
            <a:r>
              <a:rPr lang="es-ES_tradnl" sz="1600" b="1" dirty="0">
                <a:solidFill>
                  <a:prstClr val="black"/>
                </a:solidFill>
                <a:latin typeface="Calibri" panose="020F0502020204030204"/>
              </a:rPr>
              <a:t> #529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PERMISOS DE USO DE SUELO PARA OPERACIÓN,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CUIDANDO</a:t>
            </a:r>
            <a:r>
              <a:rPr kumimoji="0" lang="es-ES_tradnl" sz="16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SIEMPRE QUE SE CUMPLA CON LA NORMATIVIDAD VIGENTE</a:t>
            </a:r>
            <a:r>
              <a:rPr kumimoji="0" lang="es-ES_tradnl" sz="1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ANTES MENCIONADO</a:t>
            </a:r>
            <a:r>
              <a:rPr kumimoji="0" lang="es-ES_tradnl" sz="16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REPRESENTO UN AVANCE</a:t>
            </a:r>
            <a:r>
              <a:rPr kumimoji="0" lang="es-ES_tradnl" sz="16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 </a:t>
            </a:r>
            <a:r>
              <a:rPr lang="es-ES_tradnl" sz="1600" b="1" noProof="0" dirty="0">
                <a:solidFill>
                  <a:prstClr val="black"/>
                </a:solidFill>
                <a:latin typeface="Calibri" panose="020F0502020204030204"/>
              </a:rPr>
              <a:t>96.18</a:t>
            </a: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EN BASE A LA META PROYECTADA QUE FUE DE </a:t>
            </a:r>
            <a:r>
              <a:rPr lang="es-ES_tradnl" sz="1600" b="1" dirty="0">
                <a:solidFill>
                  <a:prstClr val="black"/>
                </a:solidFill>
                <a:latin typeface="Calibri" panose="020F0502020204030204"/>
              </a:rPr>
              <a:t>#550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AUTORIZACIONES DURANTE ESTE CUARTO TRIMESTRE.</a:t>
            </a:r>
            <a:endParaRPr kumimoji="0" lang="es-ES_tradnl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38C63B5-8C3D-497E-8E0D-7D2E6B0F19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459174"/>
              </p:ext>
            </p:extLst>
          </p:nvPr>
        </p:nvGraphicFramePr>
        <p:xfrm>
          <a:off x="2712893" y="2835918"/>
          <a:ext cx="6572997" cy="3627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0185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33890BF-7CB6-61EF-3D69-883C49083DCC}"/>
              </a:ext>
            </a:extLst>
          </p:cNvPr>
          <p:cNvSpPr txBox="1"/>
          <p:nvPr/>
        </p:nvSpPr>
        <p:spPr>
          <a:xfrm>
            <a:off x="1170198" y="416588"/>
            <a:ext cx="98516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1600" dirty="0"/>
              <a:t>La Dirección de Imagen Urbana y Vía Pública ha alcanzado un </a:t>
            </a:r>
            <a:r>
              <a:rPr lang="es-MX" sz="1600" b="1" dirty="0"/>
              <a:t>avance del 110.00%</a:t>
            </a:r>
            <a:r>
              <a:rPr lang="es-MX" sz="1600" dirty="0"/>
              <a:t> en la recepción de solicitudes de </a:t>
            </a:r>
            <a:r>
              <a:rPr lang="es-MX" sz="1600" b="1" dirty="0"/>
              <a:t>constancias de uso de suelo para operación</a:t>
            </a:r>
            <a:r>
              <a:rPr lang="es-MX" sz="1600" dirty="0"/>
              <a:t>, superando la meta proyectada de </a:t>
            </a:r>
            <a:r>
              <a:rPr lang="es-MX" sz="1600" b="1" dirty="0"/>
              <a:t>3,000 solicitudes</a:t>
            </a:r>
            <a:r>
              <a:rPr lang="es-MX" sz="1600" dirty="0"/>
              <a:t>.</a:t>
            </a:r>
          </a:p>
          <a:p>
            <a:pPr algn="just">
              <a:buNone/>
            </a:pPr>
            <a:r>
              <a:rPr lang="es-MX" sz="1600" dirty="0"/>
              <a:t>En cuanto a la recepción de </a:t>
            </a:r>
            <a:r>
              <a:rPr lang="es-MX" sz="1600" b="1" dirty="0"/>
              <a:t>solicitudes de permisos para publicidad y anuncios</a:t>
            </a:r>
            <a:r>
              <a:rPr lang="es-MX" sz="1600" dirty="0"/>
              <a:t>, se estableció una meta trimestral de </a:t>
            </a:r>
            <a:r>
              <a:rPr lang="es-MX" sz="1600" b="1" dirty="0"/>
              <a:t>1,200 trámites</a:t>
            </a:r>
            <a:r>
              <a:rPr lang="es-MX" sz="1600" dirty="0"/>
              <a:t>, de los cuales se han recibido </a:t>
            </a:r>
            <a:r>
              <a:rPr lang="es-MX" sz="1600" b="1" dirty="0"/>
              <a:t>1,250 solicitudes</a:t>
            </a:r>
            <a:r>
              <a:rPr lang="es-MX" sz="1600" dirty="0"/>
              <a:t>, logrando así un </a:t>
            </a:r>
            <a:r>
              <a:rPr lang="es-MX" sz="1600" b="1" dirty="0"/>
              <a:t>avance del 104.17%</a:t>
            </a:r>
            <a:r>
              <a:rPr lang="es-MX" sz="1600" dirty="0"/>
              <a:t> respecto a lo proyectado.</a:t>
            </a:r>
          </a:p>
          <a:p>
            <a:pPr algn="just"/>
            <a:r>
              <a:rPr lang="es-MX" sz="1600" dirty="0"/>
              <a:t>Para continuar con estos avances, se seguirá </a:t>
            </a:r>
            <a:r>
              <a:rPr lang="es-MX" sz="1600" b="1" dirty="0"/>
              <a:t>trabajando en equipo</a:t>
            </a:r>
            <a:r>
              <a:rPr lang="es-MX" sz="1600" dirty="0"/>
              <a:t> con el área de </a:t>
            </a:r>
            <a:r>
              <a:rPr lang="es-MX" sz="1600" b="1" dirty="0"/>
              <a:t>inspección y atenciones ciudadanas</a:t>
            </a:r>
            <a:r>
              <a:rPr lang="es-MX" sz="1600" dirty="0"/>
              <a:t>, además de aprovechar los programas de </a:t>
            </a:r>
            <a:r>
              <a:rPr lang="es-MX" sz="1600" b="1" dirty="0"/>
              <a:t>quejas y redes sociales</a:t>
            </a:r>
            <a:r>
              <a:rPr lang="es-MX" sz="1600" dirty="0"/>
              <a:t>. También se reforzarán los </a:t>
            </a:r>
            <a:r>
              <a:rPr lang="es-MX" sz="1600" b="1" dirty="0"/>
              <a:t>operativos de limpieza</a:t>
            </a:r>
            <a:r>
              <a:rPr lang="es-MX" sz="1600" dirty="0"/>
              <a:t>, con el objetivo de seguir gestionando acciones que </a:t>
            </a:r>
            <a:r>
              <a:rPr lang="es-MX" sz="1600" b="1" dirty="0"/>
              <a:t>mejoren la imagen de nuestra ciudad</a:t>
            </a:r>
            <a:r>
              <a:rPr lang="es-MX" sz="1600" dirty="0"/>
              <a:t> y faciliten la </a:t>
            </a:r>
            <a:r>
              <a:rPr lang="es-MX" sz="1600" b="1" dirty="0"/>
              <a:t>obtención de permisos de uso de suelo para la apertura de negocios</a:t>
            </a:r>
            <a:r>
              <a:rPr lang="es-MX" sz="1600" dirty="0"/>
              <a:t>, siempre </a:t>
            </a:r>
            <a:r>
              <a:rPr lang="es-MX" sz="1600" b="1" dirty="0"/>
              <a:t>cumpliendo con la normatividad vigente</a:t>
            </a:r>
            <a:r>
              <a:rPr lang="es-MX" sz="1600" dirty="0"/>
              <a:t>.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7AB6A3C-F820-4127-98BC-A44F8D3CFC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6372358"/>
              </p:ext>
            </p:extLst>
          </p:nvPr>
        </p:nvGraphicFramePr>
        <p:xfrm>
          <a:off x="2283113" y="3262090"/>
          <a:ext cx="7934614" cy="3254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9573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624A8FF-8C60-8EEE-2646-9E90F3919D3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Imagen Urbana y Vía Pública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C1EE5FE-7C56-8DDD-8533-EE5F96311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5" y="1607246"/>
            <a:ext cx="2676092" cy="356564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674" y="2312642"/>
            <a:ext cx="3122023" cy="348726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229" y="3390068"/>
            <a:ext cx="4145280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63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3F02E3E-D85F-F123-791E-085090906671}"/>
              </a:ext>
            </a:extLst>
          </p:cNvPr>
          <p:cNvSpPr txBox="1"/>
          <p:nvPr/>
        </p:nvSpPr>
        <p:spPr>
          <a:xfrm>
            <a:off x="838201" y="175197"/>
            <a:ext cx="3888526" cy="1800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¿QUÉ ENTREGA LA DIRECCIÓN DE PLANEACIÓN Y NORMATIVIDAD URBANA?  NIVEL COMPONENTE.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77EEB48-2FEA-CF5D-C1C3-D262BEACECC9}"/>
              </a:ext>
            </a:extLst>
          </p:cNvPr>
          <p:cNvSpPr txBox="1"/>
          <p:nvPr/>
        </p:nvSpPr>
        <p:spPr>
          <a:xfrm>
            <a:off x="838200" y="2150919"/>
            <a:ext cx="4398817" cy="40260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noProof="0" dirty="0"/>
              <a:t>Una ciudad bien planificada fomenta </a:t>
            </a:r>
            <a:r>
              <a:rPr lang="es-MX" sz="2000" b="1" noProof="0" dirty="0"/>
              <a:t>la inclusión social, la resiliencia y la prosperidad</a:t>
            </a:r>
            <a:r>
              <a:rPr lang="es-MX" sz="2000" noProof="0" dirty="0"/>
              <a:t>, brindando a sus residentes la oportunidad de disfrutar de </a:t>
            </a:r>
            <a:r>
              <a:rPr lang="es-MX" sz="2000" b="1" noProof="0" dirty="0"/>
              <a:t>una vida segura, saludable y productiva</a:t>
            </a:r>
            <a:r>
              <a:rPr lang="es-MX" sz="2000" noProof="0" dirty="0"/>
              <a:t>, lo que se traduce en </a:t>
            </a:r>
            <a:r>
              <a:rPr lang="es-MX" sz="2000" b="1" noProof="0" dirty="0"/>
              <a:t>una mejor calidad de vida</a:t>
            </a:r>
            <a:r>
              <a:rPr lang="es-MX" sz="2000" noProof="0" dirty="0"/>
              <a:t>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2000" noProof="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noProof="0" dirty="0"/>
              <a:t>La </a:t>
            </a:r>
            <a:r>
              <a:rPr lang="es-MX" sz="2000" b="1" noProof="0" dirty="0"/>
              <a:t>Dirección de Planeación y Normatividad Urbana</a:t>
            </a:r>
            <a:r>
              <a:rPr lang="es-MX" sz="2000" noProof="0" dirty="0"/>
              <a:t> tiene la responsabilidad de </a:t>
            </a:r>
            <a:r>
              <a:rPr lang="es-MX" sz="2000" b="1" noProof="0" dirty="0"/>
              <a:t>autorizar y conservar</a:t>
            </a:r>
            <a:r>
              <a:rPr lang="es-MX" sz="2000" noProof="0" dirty="0"/>
              <a:t> licencias de </a:t>
            </a:r>
            <a:r>
              <a:rPr lang="es-MX" sz="2000" b="1" noProof="0" dirty="0"/>
              <a:t>fraccionamientos, constancias de uso de suelo, licencias de régimen en condominio y factibilidad urbanística</a:t>
            </a:r>
            <a:r>
              <a:rPr lang="es-MX" sz="2000" noProof="0" dirty="0"/>
              <a:t>, conforme a la </a:t>
            </a:r>
            <a:r>
              <a:rPr lang="es-MX" sz="2000" b="1" noProof="0" dirty="0"/>
              <a:t>reglamentación y normatividad vigentes</a:t>
            </a:r>
            <a:r>
              <a:rPr lang="es-MX" sz="2000" noProof="0" dirty="0"/>
              <a:t>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2000" noProof="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noProof="0" dirty="0"/>
              <a:t>Durante el </a:t>
            </a:r>
            <a:r>
              <a:rPr lang="es-MX" sz="2000" b="1" noProof="0" dirty="0"/>
              <a:t>primer trimestre</a:t>
            </a:r>
            <a:r>
              <a:rPr lang="es-MX" sz="2000" noProof="0" dirty="0"/>
              <a:t>, se </a:t>
            </a:r>
            <a:r>
              <a:rPr lang="es-MX" sz="2000" b="1" noProof="0" dirty="0"/>
              <a:t>autorizaron 302 solicitudes</a:t>
            </a:r>
            <a:r>
              <a:rPr lang="es-MX" sz="2000" noProof="0" dirty="0"/>
              <a:t> de </a:t>
            </a:r>
            <a:r>
              <a:rPr lang="es-MX" sz="2000" b="1" noProof="0" dirty="0"/>
              <a:t>constancias de uso de suelo</a:t>
            </a:r>
            <a:r>
              <a:rPr lang="es-MX" sz="2000" noProof="0" dirty="0"/>
              <a:t>, todas alineadas con la </a:t>
            </a:r>
            <a:r>
              <a:rPr lang="es-MX" sz="2000" b="1" noProof="0" dirty="0"/>
              <a:t>reglamentación vigente</a:t>
            </a:r>
            <a:r>
              <a:rPr lang="es-MX" sz="2000" noProof="0" dirty="0"/>
              <a:t> en el estado y municipio. Este resultado representa un </a:t>
            </a:r>
            <a:r>
              <a:rPr lang="es-MX" sz="2000" b="1" noProof="0" dirty="0"/>
              <a:t>avance acumulado del 100.67%</a:t>
            </a:r>
            <a:r>
              <a:rPr lang="es-MX" sz="2000" noProof="0" dirty="0"/>
              <a:t>, superando la </a:t>
            </a:r>
            <a:r>
              <a:rPr lang="es-MX" sz="2000" b="1" noProof="0" dirty="0"/>
              <a:t>meta proyectada de 300 solicitudes autorizadas</a:t>
            </a:r>
            <a:r>
              <a:rPr lang="es-MX" sz="1100" noProof="0" dirty="0"/>
              <a:t>.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80416A39-DFAB-48F0-A434-38EF0AD154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5630712"/>
              </p:ext>
            </p:extLst>
          </p:nvPr>
        </p:nvGraphicFramePr>
        <p:xfrm>
          <a:off x="6380018" y="342900"/>
          <a:ext cx="5168515" cy="5900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5856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lendario&#10;&#10;El contenido generado por IA puede ser incorrecto.">
            <a:extLst>
              <a:ext uri="{FF2B5EF4-FFF2-40B4-BE49-F238E27FC236}">
                <a16:creationId xmlns:a16="http://schemas.microsoft.com/office/drawing/2014/main" id="{E2A06388-D435-3124-17FA-85A4B4E0D6D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0"/>
            <a:ext cx="6681356" cy="6858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7FC8F27-4C47-0092-5056-8B115B3C8FF2}"/>
              </a:ext>
            </a:extLst>
          </p:cNvPr>
          <p:cNvSpPr txBox="1"/>
          <p:nvPr/>
        </p:nvSpPr>
        <p:spPr>
          <a:xfrm>
            <a:off x="650142" y="1070264"/>
            <a:ext cx="45868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400" dirty="0"/>
              <a:t>La </a:t>
            </a:r>
            <a:r>
              <a:rPr lang="es-MX" sz="2400" b="1" dirty="0"/>
              <a:t>Dirección de Planeación y Normatividad Urbana</a:t>
            </a:r>
            <a:r>
              <a:rPr lang="es-MX" sz="2400" dirty="0"/>
              <a:t> alcanzó un </a:t>
            </a:r>
            <a:r>
              <a:rPr lang="es-MX" sz="2400" b="1" dirty="0"/>
              <a:t>avance del 99.43%</a:t>
            </a:r>
            <a:r>
              <a:rPr lang="es-MX" sz="2400" dirty="0"/>
              <a:t> en la </a:t>
            </a:r>
            <a:r>
              <a:rPr lang="es-MX" sz="2400" b="1" dirty="0"/>
              <a:t>revisión de solicitudes de constancias de uso de suelo</a:t>
            </a:r>
            <a:r>
              <a:rPr lang="es-MX" sz="2400" dirty="0"/>
              <a:t>, cumpliendo con la </a:t>
            </a:r>
            <a:r>
              <a:rPr lang="es-MX" sz="2400" b="1" dirty="0"/>
              <a:t>reglamentación vigente</a:t>
            </a:r>
            <a:r>
              <a:rPr lang="es-MX" sz="2400" dirty="0"/>
              <a:t> del estado y municipio. Este resultado refleja que, durante el trimestre, se realizaron de </a:t>
            </a:r>
            <a:r>
              <a:rPr lang="es-MX" sz="2400" b="1" dirty="0"/>
              <a:t>348 revisiones</a:t>
            </a:r>
            <a:r>
              <a:rPr lang="es-MX" sz="2400" dirty="0"/>
              <a:t>, consolidando así un desempeño destacado en el cumplimiento de los objetivos establecidos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C1874CA-4B13-4E8C-893E-293AA6D55E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680925"/>
              </p:ext>
            </p:extLst>
          </p:nvPr>
        </p:nvGraphicFramePr>
        <p:xfrm>
          <a:off x="5631162" y="1070264"/>
          <a:ext cx="5910696" cy="4405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7486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F0FB519-2DD0-A9BF-A7DA-8C064EECA1DB}"/>
              </a:ext>
            </a:extLst>
          </p:cNvPr>
          <p:cNvSpPr/>
          <p:nvPr/>
        </p:nvSpPr>
        <p:spPr>
          <a:xfrm>
            <a:off x="1471961" y="408636"/>
            <a:ext cx="901436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Planeación y Normatividad Urbana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6D9CA0C-F768-1264-E3BA-4C0C7D815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7" y="1614711"/>
            <a:ext cx="5023760" cy="33491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197" y="2785653"/>
            <a:ext cx="5382986" cy="358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14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C3894F1-9245-0E46-355B-A36B6F5079B2}"/>
              </a:ext>
            </a:extLst>
          </p:cNvPr>
          <p:cNvSpPr txBox="1"/>
          <p:nvPr/>
        </p:nvSpPr>
        <p:spPr>
          <a:xfrm>
            <a:off x="868780" y="759209"/>
            <a:ext cx="1054148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b="1" dirty="0"/>
              <a:t>La Dirección de Normatividad de Obras Arquitectónicas y Civiles</a:t>
            </a:r>
            <a:r>
              <a:rPr lang="es-MX" dirty="0"/>
              <a:t> tiene a su cargo la revisión, análisis, autorización y conservación de las licencias de construcción, alineamientos y números oficiales, conforme al Reglamento de Construcción y demás normativas vigentes.</a:t>
            </a:r>
          </a:p>
          <a:p>
            <a:pPr algn="just">
              <a:buNone/>
            </a:pPr>
            <a:r>
              <a:rPr lang="es-MX" dirty="0"/>
              <a:t>Durante el primer trimestre, se autorizaron </a:t>
            </a:r>
            <a:r>
              <a:rPr lang="es-MX" b="1" dirty="0"/>
              <a:t>550 licencias de construcción</a:t>
            </a:r>
            <a:r>
              <a:rPr lang="es-MX" dirty="0"/>
              <a:t>, lo que representó un </a:t>
            </a:r>
            <a:r>
              <a:rPr lang="es-MX" b="1" dirty="0"/>
              <a:t>avance acumulado del 110.00%</a:t>
            </a:r>
            <a:r>
              <a:rPr lang="es-MX" dirty="0"/>
              <a:t> con respecto a la meta proyectada de </a:t>
            </a:r>
            <a:r>
              <a:rPr lang="es-MX" b="1" dirty="0"/>
              <a:t>500 licencias</a:t>
            </a:r>
            <a:r>
              <a:rPr lang="es-MX" dirty="0"/>
              <a:t> para este periodo.</a:t>
            </a:r>
          </a:p>
          <a:p>
            <a:pPr algn="just"/>
            <a:r>
              <a:rPr lang="es-MX" dirty="0"/>
              <a:t>Este logro superó la meta establecida, gracias a las acciones implementadas para facilitar el ingreso de trámites con documentación completa y conforme a la reglamentación vigente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4CF81CE-CDF8-4195-B953-E3A373BF1A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291113"/>
              </p:ext>
            </p:extLst>
          </p:nvPr>
        </p:nvGraphicFramePr>
        <p:xfrm>
          <a:off x="2151783" y="3051464"/>
          <a:ext cx="7888433" cy="3352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9976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91AD485-3A09-7A85-F17D-B1BDF6E3680C}"/>
              </a:ext>
            </a:extLst>
          </p:cNvPr>
          <p:cNvSpPr txBox="1"/>
          <p:nvPr/>
        </p:nvSpPr>
        <p:spPr>
          <a:xfrm>
            <a:off x="838201" y="1023181"/>
            <a:ext cx="3888528" cy="505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b="1" noProof="0" dirty="0"/>
              <a:t>Avance en la Recepción de Solicitudes de Licencias de Construcción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600" b="1" noProof="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noProof="0" dirty="0"/>
              <a:t>Durante el trimestre correspondiente, la </a:t>
            </a:r>
            <a:r>
              <a:rPr lang="es-MX" sz="1600" b="1" noProof="0" dirty="0"/>
              <a:t>Dirección de Normatividad de Obras Arquitectónicas y Civiles</a:t>
            </a:r>
            <a:r>
              <a:rPr lang="es-MX" sz="1600" noProof="0" dirty="0"/>
              <a:t> reportó un </a:t>
            </a:r>
            <a:r>
              <a:rPr lang="es-MX" sz="1600" b="1" noProof="0" dirty="0"/>
              <a:t>avance del 100.48%</a:t>
            </a:r>
            <a:r>
              <a:rPr lang="es-MX" sz="1600" noProof="0" dirty="0"/>
              <a:t> en la recepción de solicitudes de licencias de construcción, mismas que fueron ingresadas </a:t>
            </a:r>
            <a:r>
              <a:rPr lang="es-MX" sz="1600" b="1" noProof="0" dirty="0"/>
              <a:t>en cumplimiento con la reglamentación vigente aplicable en el estado y el municipio</a:t>
            </a:r>
            <a:r>
              <a:rPr lang="es-MX" sz="1600" noProof="0" dirty="0"/>
              <a:t>.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</a:pPr>
            <a:endParaRPr lang="es-MX" sz="1600" noProof="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noProof="0" dirty="0"/>
              <a:t>La Dirección continuará reforzando los canales de atención y orientación a los usuarios, con el fin de mantener e incluso mejorar el nivel de cumplimiento en trimestres futuros.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AB841095-AFCC-462C-AD10-DF42B54110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273439"/>
              </p:ext>
            </p:extLst>
          </p:nvPr>
        </p:nvGraphicFramePr>
        <p:xfrm>
          <a:off x="6385350" y="611059"/>
          <a:ext cx="4747547" cy="5599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4280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F83C855-1257-EEDE-60CD-0DCAE5240530}"/>
              </a:ext>
            </a:extLst>
          </p:cNvPr>
          <p:cNvSpPr/>
          <p:nvPr/>
        </p:nvSpPr>
        <p:spPr>
          <a:xfrm>
            <a:off x="200538" y="408636"/>
            <a:ext cx="1179092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Normatividad de Obras Arquitectónicas y Civiles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2EDBF05-D079-8CAB-0CDC-0CF79A807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1" y="1894114"/>
            <a:ext cx="5172894" cy="387967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850" y="1894114"/>
            <a:ext cx="5827599" cy="387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3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407FE3-6BA8-2317-9332-D27142576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815" y="1796946"/>
            <a:ext cx="8331078" cy="250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9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FEC3CAB-43D3-9DFC-99AC-8F5D9DE1C721}"/>
              </a:ext>
            </a:extLst>
          </p:cNvPr>
          <p:cNvSpPr txBox="1"/>
          <p:nvPr/>
        </p:nvSpPr>
        <p:spPr>
          <a:xfrm>
            <a:off x="868780" y="610782"/>
            <a:ext cx="10541481" cy="2228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600" dirty="0"/>
              <a:t>La </a:t>
            </a:r>
            <a:r>
              <a:rPr lang="es-MX" sz="1600" b="1" dirty="0"/>
              <a:t>Coordinación de Inspección y Vigilancia</a:t>
            </a:r>
            <a:r>
              <a:rPr lang="es-MX" sz="1600" dirty="0"/>
              <a:t>, conforme a lo dispuesto en el Reglamento Interior de la Secretaría Municipal de Ecología y Desarrollo Urbano del Municipio de Benito Juárez, Quintana Roo, tiene como función principal </a:t>
            </a:r>
            <a:r>
              <a:rPr lang="es-MX" sz="1600" b="1" dirty="0"/>
              <a:t>realizar visitas de inspección, verificación y vigilancia a las obras de construcción</a:t>
            </a:r>
            <a:r>
              <a:rPr lang="es-MX" sz="1600" dirty="0"/>
              <a:t>, tanto en proceso como concluidas.</a:t>
            </a:r>
          </a:p>
          <a:p>
            <a:pPr>
              <a:buNone/>
            </a:pPr>
            <a:r>
              <a:rPr lang="es-MX" sz="1600" dirty="0"/>
              <a:t>Asimismo, lleva a cabo </a:t>
            </a:r>
            <a:r>
              <a:rPr lang="es-MX" sz="1600" b="1" dirty="0"/>
              <a:t>revisiones en materia de imagen urbana y vía pública, específicamente en lo relativo a la colocación de anuncios</a:t>
            </a:r>
            <a:r>
              <a:rPr lang="es-MX" sz="1600" dirty="0"/>
              <a:t>, con el propósito de verificar que se cumpla con lo establecido en las leyes y reglamentos aplicables en la materia.</a:t>
            </a:r>
          </a:p>
          <a:p>
            <a:r>
              <a:rPr lang="es-MX" sz="1600" dirty="0"/>
              <a:t>Estas acciones tienen como finalidad garantizar que las actividades urbanas y de construcción se desarrollen dentro del marco normativo vigente, promoviendo así un desarrollo ordenado, seguro y armónico del entorno urbano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78E9C9B-A313-015D-2953-6EAFD6DEA1D1}"/>
              </a:ext>
            </a:extLst>
          </p:cNvPr>
          <p:cNvSpPr txBox="1"/>
          <p:nvPr/>
        </p:nvSpPr>
        <p:spPr>
          <a:xfrm>
            <a:off x="950387" y="2841134"/>
            <a:ext cx="10563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600" dirty="0"/>
              <a:t>Durante el primer trimestre, la </a:t>
            </a:r>
            <a:r>
              <a:rPr lang="es-MX" sz="1600" b="1" dirty="0"/>
              <a:t>Coordinación de Inspección y Vigilancia</a:t>
            </a:r>
            <a:r>
              <a:rPr lang="es-MX" sz="1600" dirty="0"/>
              <a:t> realizó un total de </a:t>
            </a:r>
            <a:r>
              <a:rPr lang="es-MX" sz="1600" b="1" dirty="0"/>
              <a:t>1055 verificaciones</a:t>
            </a:r>
            <a:r>
              <a:rPr lang="es-MX" sz="1600" dirty="0"/>
              <a:t> correspondientes a </a:t>
            </a:r>
            <a:r>
              <a:rPr lang="es-MX" sz="1600" b="1" dirty="0"/>
              <a:t>anuncios y obras arquitectónicas</a:t>
            </a:r>
            <a:r>
              <a:rPr lang="es-MX" sz="1600" dirty="0"/>
              <a:t>, lo cual representa un </a:t>
            </a:r>
            <a:r>
              <a:rPr lang="es-MX" sz="1600" b="1" dirty="0"/>
              <a:t>avance acumulado del 100.48%</a:t>
            </a:r>
            <a:r>
              <a:rPr lang="es-MX" sz="1600" dirty="0"/>
              <a:t> con respecto a la </a:t>
            </a:r>
            <a:r>
              <a:rPr lang="es-MX" sz="1600" b="1" dirty="0"/>
              <a:t>meta proyectada de 550 verificaciones</a:t>
            </a:r>
            <a:r>
              <a:rPr lang="es-MX" sz="1600" dirty="0"/>
              <a:t>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D369C81D-F77C-4226-A005-1E4BC4FD32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0937573"/>
              </p:ext>
            </p:extLst>
          </p:nvPr>
        </p:nvGraphicFramePr>
        <p:xfrm>
          <a:off x="2951884" y="4239491"/>
          <a:ext cx="6867525" cy="2542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7841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E7FE86-9B3F-4C55-280C-775562D33D62}"/>
              </a:ext>
            </a:extLst>
          </p:cNvPr>
          <p:cNvSpPr/>
          <p:nvPr/>
        </p:nvSpPr>
        <p:spPr>
          <a:xfrm>
            <a:off x="200538" y="243902"/>
            <a:ext cx="1179092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Coordinación de Inspección y Vigilancia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81C86A-8EE3-CA8F-30A5-DBEEA05D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7" y="1523268"/>
            <a:ext cx="3644537" cy="242969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26" y="1459624"/>
            <a:ext cx="3509297" cy="48236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809" y="1459624"/>
            <a:ext cx="3915769" cy="482361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69" y="4063768"/>
            <a:ext cx="3488871" cy="232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75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10B13-0487-5D65-1F4F-71E06C64E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3580558-2EAA-CA9A-254E-5DB9624769D4}"/>
              </a:ext>
            </a:extLst>
          </p:cNvPr>
          <p:cNvSpPr txBox="1"/>
          <p:nvPr/>
        </p:nvSpPr>
        <p:spPr>
          <a:xfrm>
            <a:off x="1383492" y="507547"/>
            <a:ext cx="9421177" cy="314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66598">
              <a:lnSpc>
                <a:spcPct val="90000"/>
              </a:lnSpc>
              <a:spcAft>
                <a:spcPts val="438"/>
              </a:spcAft>
              <a:defRPr/>
            </a:pPr>
            <a:r>
              <a:rPr lang="es-ES" sz="1604" b="1" dirty="0">
                <a:latin typeface="Century Gothic" panose="020B0502020202020204" pitchFamily="34" charset="0"/>
              </a:rPr>
              <a:t>OBJETIVO ESTRATÉGICO  DEL </a:t>
            </a:r>
            <a:r>
              <a:rPr lang="es-MX" sz="1604" b="1" dirty="0">
                <a:latin typeface="Century Gothic" panose="020B0502020202020204" pitchFamily="34" charset="0"/>
              </a:rPr>
              <a:t>EJE 2 MEDIO AMBIENTE Y DESARROLLO SOSTENIBLE</a:t>
            </a:r>
            <a:endParaRPr lang="es-ES" sz="1604" b="1" dirty="0"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CE8A12A-E254-57DD-FD20-26196972BD31}"/>
              </a:ext>
            </a:extLst>
          </p:cNvPr>
          <p:cNvSpPr txBox="1"/>
          <p:nvPr/>
        </p:nvSpPr>
        <p:spPr>
          <a:xfrm>
            <a:off x="1383491" y="893490"/>
            <a:ext cx="9584836" cy="928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40664">
              <a:lnSpc>
                <a:spcPct val="150000"/>
              </a:lnSpc>
              <a:spcAft>
                <a:spcPts val="486"/>
              </a:spcAft>
              <a:defRPr/>
            </a:pPr>
            <a:r>
              <a:rPr lang="es-MX" sz="1260" dirty="0">
                <a:latin typeface="Century Gothic" panose="020B0502020202020204" pitchFamily="34" charset="0"/>
              </a:rPr>
              <a:t>Contribuir a promover un desarrollo urbano ordenado y sostenible, garantizando la conservación de los recursos naturales y el bienestar de sus habitantes presentes y futuros mediante la implementación de políticas integrales de planificación, gestión ambiental y mejoramiento de la infraestructura urbana.</a:t>
            </a:r>
            <a:endParaRPr lang="es-ES_tradnl" sz="1260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2326A48-5EA7-7C71-FC26-12F68004278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347925" y="-137952"/>
            <a:ext cx="4622400" cy="7133904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39D6BAA-0127-C53A-E246-2CBB61C79C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905137"/>
              </p:ext>
            </p:extLst>
          </p:nvPr>
        </p:nvGraphicFramePr>
        <p:xfrm>
          <a:off x="2186197" y="2031502"/>
          <a:ext cx="6945856" cy="496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41983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0161A-6B86-43A1-55EF-B50977FC3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4496815-F8A0-3FF6-0907-F0AADA8E2C53}"/>
              </a:ext>
            </a:extLst>
          </p:cNvPr>
          <p:cNvSpPr txBox="1"/>
          <p:nvPr/>
        </p:nvSpPr>
        <p:spPr>
          <a:xfrm>
            <a:off x="1362612" y="2405066"/>
            <a:ext cx="5401898" cy="3729034"/>
          </a:xfrm>
          <a:prstGeom prst="rect">
            <a:avLst/>
          </a:prstGeom>
        </p:spPr>
        <p:txBody>
          <a:bodyPr vert="horz" lIns="109728" tIns="54864" rIns="109728" bIns="54864" rtlCol="0">
            <a:normAutofit fontScale="92500" lnSpcReduction="10000"/>
          </a:bodyPr>
          <a:lstStyle>
            <a:defPPr>
              <a:defRPr lang="en-US"/>
            </a:defPPr>
            <a:lvl1pPr algn="just" defTabSz="617220">
              <a:lnSpc>
                <a:spcPct val="150000"/>
              </a:lnSpc>
              <a:spcAft>
                <a:spcPts val="405"/>
              </a:spcAft>
              <a:defRPr sz="1200">
                <a:latin typeface="Century Gothic" panose="020B0502020202020204" pitchFamily="34" charset="0"/>
              </a:defRPr>
            </a:lvl1pPr>
          </a:lstStyle>
          <a:p>
            <a:pPr defTabSz="1097280">
              <a:lnSpc>
                <a:spcPct val="90000"/>
              </a:lnSpc>
            </a:pPr>
            <a:r>
              <a:rPr lang="en-US" sz="1800" b="1" dirty="0">
                <a:latin typeface="+mn-lt"/>
              </a:rPr>
              <a:t>Meta Trimestral:  </a:t>
            </a: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La meta trimestral es del 100.00%.</a:t>
            </a:r>
          </a:p>
          <a:p>
            <a:pPr defTabSz="1097280">
              <a:lnSpc>
                <a:spcPct val="90000"/>
              </a:lnSpc>
            </a:pPr>
            <a:r>
              <a:rPr lang="en-US" sz="1800" dirty="0">
                <a:latin typeface="+mn-lt"/>
              </a:rPr>
              <a:t>El Índice de Medio Ambiente y Desarrollo Sostenible se integra con 3 Dimensiones y 9 subdimensiones que miden aspectos de Preservación Ambiental, Gestión de Residuos y Dimensión Económica con indicadores de diferentes instituciones externas e internas al municipio . En el primer trimestre la meta realizada se consideró igual a la programada debido a que los indicadores no han tenido actualizaciones. </a:t>
            </a: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800" dirty="0">
              <a:latin typeface="+mn-lt"/>
            </a:endParaRPr>
          </a:p>
          <a:p>
            <a:pPr defTabSz="1097280">
              <a:lnSpc>
                <a:spcPct val="90000"/>
              </a:lnSpc>
            </a:pPr>
            <a:r>
              <a:rPr lang="en-US" sz="1800" b="1" dirty="0">
                <a:latin typeface="+mn-lt"/>
              </a:rPr>
              <a:t>Meta Anual:</a:t>
            </a:r>
          </a:p>
          <a:p>
            <a:pPr defTabSz="1097280">
              <a:lnSpc>
                <a:spcPct val="90000"/>
              </a:lnSpc>
            </a:pPr>
            <a:endParaRPr lang="en-US" sz="1800" dirty="0">
              <a:latin typeface="+mn-lt"/>
            </a:endParaRPr>
          </a:p>
          <a:p>
            <a:pPr defTabSz="1097280">
              <a:lnSpc>
                <a:spcPct val="90000"/>
              </a:lnSpc>
            </a:pPr>
            <a:r>
              <a:rPr lang="en-US" sz="1800" dirty="0">
                <a:latin typeface="+mn-lt"/>
              </a:rPr>
              <a:t>La meta anual es del 25.00% como se esperaba con base a la meta trimestral alcanzada.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06D5F2B-EDBF-B708-6303-F52275C862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1173"/>
          <a:stretch/>
        </p:blipFill>
        <p:spPr>
          <a:xfrm>
            <a:off x="7089096" y="12"/>
            <a:ext cx="4493304" cy="685798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69683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793630" y="278201"/>
            <a:ext cx="11141798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MX" sz="2000" b="1" dirty="0"/>
              <a:t>Compromiso con la Protección Ambiental y la Biodiversidad</a:t>
            </a:r>
          </a:p>
          <a:p>
            <a:pPr algn="ctr">
              <a:buNone/>
            </a:pPr>
            <a:endParaRPr lang="es-MX" sz="2000" dirty="0"/>
          </a:p>
          <a:p>
            <a:pPr algn="just">
              <a:buNone/>
            </a:pPr>
            <a:r>
              <a:rPr lang="es-MX" sz="1600" dirty="0"/>
              <a:t>Se trabaja de manera continua para procurar la protección del medio ambiente y la biodiversidad de las distintas especies, promoviendo un equilibrio ecológico alineado con el crecimiento urbano del municipio. El objetivo principal es preservar y conservar las riquezas naturales que nos distinguen como comunidad.</a:t>
            </a:r>
          </a:p>
          <a:p>
            <a:pPr algn="just"/>
            <a:r>
              <a:rPr lang="es-MX" sz="1600" dirty="0"/>
              <a:t>A continuación, se presenta la gráfica que ilustra el cumplimiento de la meta establecida para este trimestre. La meta programada fue de </a:t>
            </a:r>
            <a:r>
              <a:rPr lang="es-MX" sz="1600" b="1" dirty="0"/>
              <a:t>200 acciones</a:t>
            </a:r>
            <a:r>
              <a:rPr lang="es-MX" sz="1600" dirty="0"/>
              <a:t>, logrando un cumplimiento del </a:t>
            </a:r>
            <a:r>
              <a:rPr lang="es-MX" sz="1600" b="1" dirty="0"/>
              <a:t>100.00%</a:t>
            </a:r>
            <a:r>
              <a:rPr lang="es-MX" sz="1600" dirty="0"/>
              <a:t> respecto al objetivo inicial. </a:t>
            </a:r>
          </a:p>
          <a:p>
            <a:pPr algn="just"/>
            <a:r>
              <a:rPr lang="es-MX" sz="1600" dirty="0"/>
              <a:t>Este resultado fue posible gracias al esfuerzo conjunto de las distintas direcciones de área que integran esta Secretaría, reafirmando nuestro compromiso con la mitigación del deterioro ambiental y la mejora continua en materia ecológica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9DBCBC6-FD6E-4B3C-AF45-86AB4FE362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262371"/>
              </p:ext>
            </p:extLst>
          </p:nvPr>
        </p:nvGraphicFramePr>
        <p:xfrm>
          <a:off x="2582327" y="3308560"/>
          <a:ext cx="6881871" cy="3268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D407BE30-753F-EDD7-86B4-2A4646494885}"/>
              </a:ext>
            </a:extLst>
          </p:cNvPr>
          <p:cNvSpPr/>
          <p:nvPr/>
        </p:nvSpPr>
        <p:spPr>
          <a:xfrm>
            <a:off x="450169" y="197622"/>
            <a:ext cx="1154957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Secretaria Municipal de Ecología y Desarrollo Urbano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6AFE558-297C-C4F7-CE7A-30B327073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36" y="1189721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06" y="1453606"/>
            <a:ext cx="2727783" cy="190957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48"/>
          <a:stretch/>
        </p:blipFill>
        <p:spPr>
          <a:xfrm>
            <a:off x="586906" y="3721528"/>
            <a:ext cx="2359134" cy="278924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057" y="1387655"/>
            <a:ext cx="2684902" cy="201367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802" y="3696789"/>
            <a:ext cx="2205889" cy="293914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709" y="3721528"/>
            <a:ext cx="2751365" cy="206352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69" y="1407358"/>
            <a:ext cx="2990959" cy="1993973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237" y="3721528"/>
            <a:ext cx="3139140" cy="208985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48" y="1387655"/>
            <a:ext cx="2703229" cy="202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08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5960FCF-5A91-EE6D-7187-FDF796A4B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94CF5DA-91CB-91DB-50B7-1112FD645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359" y="1834200"/>
            <a:ext cx="6379200" cy="31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92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LA DIRECCIÓN DE DESARROLLO URBANO?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846478" y="759209"/>
            <a:ext cx="1054148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1600" b="1" dirty="0"/>
              <a:t>Dirección de Desarrollo Urbano</a:t>
            </a:r>
            <a:endParaRPr lang="es-MX" sz="1600" dirty="0"/>
          </a:p>
          <a:p>
            <a:pPr algn="just">
              <a:buNone/>
            </a:pPr>
            <a:r>
              <a:rPr lang="es-MX" sz="1600" dirty="0"/>
              <a:t>La Dirección de Desarrollo Urbano tiene como objetivo encabezar las acciones necesarias para lograr un desarrollo urbano municipal ordenado y sustentable. Asimismo, se compromete a garantizar un servicio de excelencia mediante una administración pública eficiente, sensible y cercana a la ciudadanía.</a:t>
            </a:r>
          </a:p>
          <a:p>
            <a:pPr algn="just"/>
            <a:r>
              <a:rPr lang="es-MX" sz="1600" dirty="0"/>
              <a:t>Durante el cuarto trimestre, se estableció una meta de </a:t>
            </a:r>
            <a:r>
              <a:rPr lang="es-MX" sz="1600" b="1" dirty="0"/>
              <a:t>175 atenciones ciudadanas</a:t>
            </a:r>
            <a:r>
              <a:rPr lang="es-MX" sz="1600" dirty="0"/>
              <a:t> en materia de desarrollo urbano. Al cierre del periodo, se atendieron efectivamente </a:t>
            </a:r>
            <a:r>
              <a:rPr lang="es-MX" sz="1600" b="1" dirty="0"/>
              <a:t>175 ciudadanos</a:t>
            </a:r>
            <a:r>
              <a:rPr lang="es-MX" sz="1600" dirty="0"/>
              <a:t>, cumpliendo con el </a:t>
            </a:r>
            <a:r>
              <a:rPr lang="es-MX" sz="1600" b="1" dirty="0"/>
              <a:t>100.00% de la meta proyectada</a:t>
            </a:r>
            <a:r>
              <a:rPr lang="es-MX" sz="1600" dirty="0"/>
              <a:t>. Este resultado reafirma el compromiso de esta Dirección con la atención oportuna y de calidad hacia la población, superando las expectativas planteadas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C8F6132-268A-4D61-9985-024145DBDB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902801"/>
              </p:ext>
            </p:extLst>
          </p:nvPr>
        </p:nvGraphicFramePr>
        <p:xfrm>
          <a:off x="2128693" y="3104286"/>
          <a:ext cx="7934614" cy="3254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4862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1019906" y="242717"/>
            <a:ext cx="966296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b="1" dirty="0"/>
              <a:t>La función principal de la Dirección </a:t>
            </a:r>
            <a:r>
              <a:rPr lang="es-MX" dirty="0"/>
              <a:t>General es asegurar el buen desempeño de sus actividades en coordinación con las distintas direcciones de área, brindando apoyo y supervisión para coadyuvar en el cumplimiento de los objetivos establecidos por la Secretaría.</a:t>
            </a:r>
          </a:p>
          <a:p>
            <a:pPr algn="just"/>
            <a:r>
              <a:rPr lang="es-MX" dirty="0"/>
              <a:t>Durante este trimestre, la Dirección General logró un avance del </a:t>
            </a:r>
            <a:r>
              <a:rPr lang="es-MX" b="1" dirty="0"/>
              <a:t>101.03%</a:t>
            </a:r>
            <a:r>
              <a:rPr lang="es-MX" dirty="0"/>
              <a:t> en la verificación de las actividades realizadas por las direcciones de área. Se había proyectado una meta de </a:t>
            </a:r>
            <a:r>
              <a:rPr lang="es-MX" b="1" dirty="0"/>
              <a:t>9,600 verificaciones</a:t>
            </a:r>
            <a:r>
              <a:rPr lang="es-MX" dirty="0"/>
              <a:t>, de las cuales se alcanzaron </a:t>
            </a:r>
            <a:r>
              <a:rPr lang="es-MX" b="1" dirty="0"/>
              <a:t>9,699 verificaciones efectivas</a:t>
            </a:r>
            <a:r>
              <a:rPr lang="es-MX" dirty="0"/>
              <a:t>. Este resultado refleja un esfuerzo constante por mejorar la supervisión y el seguimiento institucional, manteniéndose dentro de un margen significativo de cumplimiento respecto a la meta programada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9F2D54A-D98E-4241-A45E-3E4633B14C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835929"/>
              </p:ext>
            </p:extLst>
          </p:nvPr>
        </p:nvGraphicFramePr>
        <p:xfrm>
          <a:off x="1876608" y="2862593"/>
          <a:ext cx="7949555" cy="3294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FEA976C-51C4-4A03-972E-26529F9BE384}">
  <we:reference id="wa200005566" version="3.0.0.3" store="es-E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43808</TotalTime>
  <Words>1703</Words>
  <Application>Microsoft Office PowerPoint</Application>
  <PresentationFormat>Panorámica</PresentationFormat>
  <Paragraphs>131</Paragraphs>
  <Slides>21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Soporte Tecnico</cp:lastModifiedBy>
  <cp:revision>598</cp:revision>
  <cp:lastPrinted>2025-01-22T18:42:42Z</cp:lastPrinted>
  <dcterms:created xsi:type="dcterms:W3CDTF">2021-04-16T16:11:05Z</dcterms:created>
  <dcterms:modified xsi:type="dcterms:W3CDTF">2025-10-16T17:17:57Z</dcterms:modified>
</cp:coreProperties>
</file>